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8"/>
  </p:notesMasterIdLst>
  <p:sldIdLst>
    <p:sldId id="256" r:id="rId2"/>
    <p:sldId id="276" r:id="rId3"/>
    <p:sldId id="274" r:id="rId4"/>
    <p:sldId id="258" r:id="rId5"/>
    <p:sldId id="269" r:id="rId6"/>
    <p:sldId id="260" r:id="rId7"/>
    <p:sldId id="275" r:id="rId8"/>
    <p:sldId id="257" r:id="rId9"/>
    <p:sldId id="262" r:id="rId10"/>
    <p:sldId id="278" r:id="rId11"/>
    <p:sldId id="267" r:id="rId12"/>
    <p:sldId id="280" r:id="rId13"/>
    <p:sldId id="259" r:id="rId14"/>
    <p:sldId id="261" r:id="rId15"/>
    <p:sldId id="268"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86" autoAdjust="0"/>
  </p:normalViewPr>
  <p:slideViewPr>
    <p:cSldViewPr>
      <p:cViewPr varScale="1">
        <p:scale>
          <a:sx n="66" d="100"/>
          <a:sy n="66" d="100"/>
        </p:scale>
        <p:origin x="-127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856C15-B6FB-4125-8A67-DE6E36B37A00}" type="datetimeFigureOut">
              <a:rPr lang="en-US" smtClean="0"/>
              <a:pPr/>
              <a:t>10/13/2009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C163BD-51CE-4F95-B22F-727851B8FA56}"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1143000" y="685800"/>
            <a:ext cx="4572000" cy="3429000"/>
          </a:xfrm>
          <a:ln/>
        </p:spPr>
      </p:sp>
      <p:sp>
        <p:nvSpPr>
          <p:cNvPr id="143363" name="Rectangle 3"/>
          <p:cNvSpPr>
            <a:spLocks noGrp="1" noChangeArrowheads="1"/>
          </p:cNvSpPr>
          <p:nvPr>
            <p:ph type="body" idx="1"/>
          </p:nvPr>
        </p:nvSpPr>
        <p:spPr>
          <a:xfrm>
            <a:off x="685480" y="4344607"/>
            <a:ext cx="5487041" cy="4113556"/>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D057A7-5F75-4EA1-BCA7-F401BC7F31C2}" type="slidenum">
              <a:rPr lang="en-AU"/>
              <a:pPr/>
              <a:t>5</a:t>
            </a:fld>
            <a:endParaRPr lang="en-AU"/>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C48CD9-7E59-4E12-B8DC-85A23890D9FC}" type="slidenum">
              <a:rPr lang="en-AU"/>
              <a:pPr/>
              <a:t>13</a:t>
            </a:fld>
            <a:endParaRPr lang="en-AU"/>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r>
              <a:rPr lang="en-AU" dirty="0"/>
              <a:t>Spelling instruction must happen in the context of the writing lesson. Students must have the opportunity to write on a daily basis. It must have an authentic purpose and an audience. Children will learn to write by writing. They must have predictable conditions for learning (see next slide....Brian </a:t>
            </a:r>
            <a:r>
              <a:rPr lang="en-AU" dirty="0" err="1"/>
              <a:t>Cambourne</a:t>
            </a:r>
            <a:r>
              <a:rPr lang="en-AU" dirty="0"/>
              <a:t>)</a:t>
            </a:r>
          </a:p>
          <a:p>
            <a:r>
              <a:rPr lang="en-AU" dirty="0"/>
              <a:t>Words that students need to spell must come from their own writing….not rote learnt lists of words.</a:t>
            </a:r>
          </a:p>
          <a:p>
            <a:r>
              <a:rPr lang="en-AU" dirty="0"/>
              <a:t>At share time….. Encourage children to share ideas about the ways they remember words.</a:t>
            </a:r>
          </a:p>
          <a:p>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DC2751-2345-4C27-A11E-E569EE04E759}" type="slidenum">
              <a:rPr lang="en-AU"/>
              <a:pPr/>
              <a:t>14</a:t>
            </a:fld>
            <a:endParaRPr lang="en-AU"/>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pPr>
              <a:lnSpc>
                <a:spcPct val="80000"/>
              </a:lnSpc>
            </a:pPr>
            <a:r>
              <a:rPr lang="en-AU" sz="1000"/>
              <a:t>Time needs to be provided for students to write independently every day in a predictable format. They are more likely to write freely  and enthusiastically if they know they are going to be given sufficient time.</a:t>
            </a:r>
          </a:p>
          <a:p>
            <a:pPr>
              <a:lnSpc>
                <a:spcPct val="80000"/>
              </a:lnSpc>
            </a:pPr>
            <a:endParaRPr lang="en-AU" sz="1000"/>
          </a:p>
          <a:p>
            <a:pPr>
              <a:lnSpc>
                <a:spcPct val="80000"/>
              </a:lnSpc>
            </a:pPr>
            <a:r>
              <a:rPr lang="en-AU" sz="1000"/>
              <a:t>The knowledge that students can regularly choose how and what they write strengthens motivation, provides purpose and gives the writer a clear and specific audience.</a:t>
            </a:r>
          </a:p>
          <a:p>
            <a:pPr>
              <a:lnSpc>
                <a:spcPct val="80000"/>
              </a:lnSpc>
            </a:pPr>
            <a:endParaRPr lang="en-AU" sz="1000"/>
          </a:p>
          <a:p>
            <a:pPr>
              <a:lnSpc>
                <a:spcPct val="80000"/>
              </a:lnSpc>
            </a:pPr>
            <a:r>
              <a:rPr lang="en-AU" sz="1000"/>
              <a:t>Feedback from teacher and peers is vital to the writer. This can happen in share time as well as during roving conferences and small teaching groups. It can provide focus to the writer and direct their thinking. Feedback from the teacher demonstrates the qualities that he values in a text and in a writer.</a:t>
            </a:r>
          </a:p>
          <a:p>
            <a:pPr>
              <a:lnSpc>
                <a:spcPct val="80000"/>
              </a:lnSpc>
            </a:pPr>
            <a:endParaRPr lang="en-AU" sz="1000"/>
          </a:p>
          <a:p>
            <a:pPr>
              <a:lnSpc>
                <a:spcPct val="80000"/>
              </a:lnSpc>
            </a:pPr>
            <a:r>
              <a:rPr lang="en-AU" sz="1000"/>
              <a:t>Modelling is a powerful teaching tool and gives you the opportunity to write in a range of text types. You can articulate your thoughts, demonstrate effective strategies and articulate the thinking behind writing. You can model the writing of a text or how to make improvements on that text.</a:t>
            </a:r>
          </a:p>
          <a:p>
            <a:pPr>
              <a:lnSpc>
                <a:spcPct val="80000"/>
              </a:lnSpc>
            </a:pPr>
            <a:endParaRPr lang="en-AU" sz="1000"/>
          </a:p>
          <a:p>
            <a:pPr>
              <a:lnSpc>
                <a:spcPct val="80000"/>
              </a:lnSpc>
            </a:pPr>
            <a:r>
              <a:rPr lang="en-AU" sz="1000"/>
              <a:t>As teachers we must believe that all children can succeed and that we have high expectations for success within our classrooms. Having high expectations of our students demonstrates to them that we have confidence in their ability to succeed as a writer.</a:t>
            </a:r>
          </a:p>
          <a:p>
            <a:pPr>
              <a:lnSpc>
                <a:spcPct val="80000"/>
              </a:lnSpc>
            </a:pPr>
            <a:endParaRPr lang="en-AU" sz="1000"/>
          </a:p>
          <a:p>
            <a:pPr>
              <a:lnSpc>
                <a:spcPct val="80000"/>
              </a:lnSpc>
            </a:pPr>
            <a:r>
              <a:rPr lang="en-AU" sz="1000"/>
              <a:t>The structure of the EY approach allows for a highly predictable routine which provides a sense of security to the students. It communicates clear expectations and set processes for problem solving and access to resources.</a:t>
            </a:r>
          </a:p>
          <a:p>
            <a:pPr>
              <a:lnSpc>
                <a:spcPct val="80000"/>
              </a:lnSpc>
            </a:pPr>
            <a:endParaRPr lang="en-AU" sz="1000"/>
          </a:p>
          <a:p>
            <a:pPr>
              <a:lnSpc>
                <a:spcPct val="80000"/>
              </a:lnSpc>
            </a:pPr>
            <a:r>
              <a:rPr lang="en-AU" sz="1000"/>
              <a:t>Through modelling all stages of the writing process, teachers demonstrate to students how to evaluate their own writing by knowing what their text is about, what stage they are up to, what they want to write next and where they need help.</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2989748-1E44-4944-B968-4D7F7989773A}" type="datetimeFigureOut">
              <a:rPr lang="en-US" smtClean="0"/>
              <a:pPr/>
              <a:t>10/13/2009</a:t>
            </a:fld>
            <a:endParaRPr lang="en-AU"/>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AU"/>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76165CA-9A8B-459F-9149-4AFBAC1F3AF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82989748-1E44-4944-B968-4D7F7989773A}" type="datetimeFigureOut">
              <a:rPr lang="en-US" smtClean="0"/>
              <a:pPr/>
              <a:t>10/13/2009</a:t>
            </a:fld>
            <a:endParaRPr lang="en-AU"/>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AU"/>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A76165CA-9A8B-459F-9149-4AFBAC1F3AF7}" type="slidenum">
              <a:rPr lang="en-AU" smtClean="0"/>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6858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101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1371600" y="6248400"/>
            <a:ext cx="1905000" cy="457200"/>
          </a:xfrm>
        </p:spPr>
        <p:txBody>
          <a:bodyPr/>
          <a:lstStyle>
            <a:lvl1pPr>
              <a:defRPr/>
            </a:lvl1pPr>
          </a:lstStyle>
          <a:p>
            <a:endParaRPr lang="en-AU"/>
          </a:p>
        </p:txBody>
      </p:sp>
      <p:sp>
        <p:nvSpPr>
          <p:cNvPr id="6" name="Footer Placeholder 5"/>
          <p:cNvSpPr>
            <a:spLocks noGrp="1"/>
          </p:cNvSpPr>
          <p:nvPr>
            <p:ph type="ftr" sz="quarter" idx="11"/>
          </p:nvPr>
        </p:nvSpPr>
        <p:spPr>
          <a:xfrm>
            <a:off x="35560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18300" y="6248400"/>
            <a:ext cx="1905000" cy="457200"/>
          </a:xfrm>
        </p:spPr>
        <p:txBody>
          <a:bodyPr/>
          <a:lstStyle>
            <a:lvl1pPr>
              <a:defRPr/>
            </a:lvl1pPr>
          </a:lstStyle>
          <a:p>
            <a:fld id="{A6DC6FD1-63BA-4772-94D8-B9EA639DC771}" type="slidenum">
              <a:rPr lang="en-AU"/>
              <a:pPr/>
              <a:t>‹#›</a:t>
            </a:fld>
            <a:endParaRPr lang="en-AU"/>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2989748-1E44-4944-B968-4D7F7989773A}" type="datetimeFigureOut">
              <a:rPr lang="en-US" smtClean="0"/>
              <a:pPr/>
              <a:t>10/13/2009</a:t>
            </a:fld>
            <a:endParaRPr lang="en-AU"/>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AU"/>
          </a:p>
        </p:txBody>
      </p:sp>
      <p:sp>
        <p:nvSpPr>
          <p:cNvPr id="6" name="Slide Number Placeholder 5"/>
          <p:cNvSpPr>
            <a:spLocks noGrp="1"/>
          </p:cNvSpPr>
          <p:nvPr>
            <p:ph type="sldNum" sz="quarter" idx="12"/>
          </p:nvPr>
        </p:nvSpPr>
        <p:spPr>
          <a:xfrm>
            <a:off x="6733952" y="6555112"/>
            <a:ext cx="588336" cy="228600"/>
          </a:xfrm>
        </p:spPr>
        <p:txBody>
          <a:bodyPr/>
          <a:lstStyle>
            <a:extLst/>
          </a:lstStyle>
          <a:p>
            <a:fld id="{A76165CA-9A8B-459F-9149-4AFBAC1F3AF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8" name="Footer Placeholder 7"/>
          <p:cNvSpPr>
            <a:spLocks noGrp="1"/>
          </p:cNvSpPr>
          <p:nvPr>
            <p:ph type="ftr" sz="quarter" idx="11"/>
          </p:nvPr>
        </p:nvSpPr>
        <p:spPr/>
        <p:txBody>
          <a:bodyPr/>
          <a:lstStyle>
            <a:extLst/>
          </a:lstStyle>
          <a:p>
            <a:endParaRPr lang="en-AU"/>
          </a:p>
        </p:txBody>
      </p:sp>
      <p:sp>
        <p:nvSpPr>
          <p:cNvPr id="9" name="Slide Number Placeholder 8"/>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4" name="Footer Placeholder 3"/>
          <p:cNvSpPr>
            <a:spLocks noGrp="1"/>
          </p:cNvSpPr>
          <p:nvPr>
            <p:ph type="ftr" sz="quarter" idx="11"/>
          </p:nvPr>
        </p:nvSpPr>
        <p:spPr/>
        <p:txBody>
          <a:bodyPr/>
          <a:lstStyle>
            <a:extLst/>
          </a:lstStyle>
          <a:p>
            <a:endParaRPr lang="en-AU"/>
          </a:p>
        </p:txBody>
      </p:sp>
      <p:sp>
        <p:nvSpPr>
          <p:cNvPr id="5" name="Slide Number Placeholder 4"/>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82989748-1E44-4944-B968-4D7F7989773A}" type="datetimeFigureOut">
              <a:rPr lang="en-US" smtClean="0"/>
              <a:pPr/>
              <a:t>10/13/2009</a:t>
            </a:fld>
            <a:endParaRPr lang="en-AU"/>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AU"/>
          </a:p>
        </p:txBody>
      </p:sp>
      <p:sp>
        <p:nvSpPr>
          <p:cNvPr id="4" name="Slide Number Placeholder 3"/>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10/13/2009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82989748-1E44-4944-B968-4D7F7989773A}" type="datetimeFigureOut">
              <a:rPr lang="en-US" smtClean="0"/>
              <a:pPr/>
              <a:t>10/13/2009</a:t>
            </a:fld>
            <a:endParaRPr lang="en-AU"/>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AU"/>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76165CA-9A8B-459F-9149-4AFBAC1F3AF7}"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4.xml"/><Relationship Id="rId5" Type="http://schemas.openxmlformats.org/officeDocument/2006/relationships/slide" Target="slide6.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7554" y="2714620"/>
            <a:ext cx="5105400" cy="2868168"/>
          </a:xfrm>
        </p:spPr>
        <p:txBody>
          <a:bodyPr>
            <a:noAutofit/>
          </a:bodyPr>
          <a:lstStyle/>
          <a:p>
            <a:r>
              <a:rPr lang="en-AU" sz="7200" dirty="0" smtClean="0"/>
              <a:t/>
            </a:r>
            <a:br>
              <a:rPr lang="en-AU" sz="7200" dirty="0" smtClean="0"/>
            </a:br>
            <a:r>
              <a:rPr lang="en-AU" sz="7200" dirty="0" smtClean="0"/>
              <a:t>Why teach spelling?</a:t>
            </a:r>
            <a:br>
              <a:rPr lang="en-AU" sz="7200" dirty="0" smtClean="0"/>
            </a:br>
            <a:endParaRPr lang="en-AU" sz="72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857496"/>
            <a:ext cx="7242048" cy="1143000"/>
          </a:xfrm>
        </p:spPr>
        <p:txBody>
          <a:bodyPr>
            <a:normAutofit fontScale="90000"/>
          </a:bodyPr>
          <a:lstStyle/>
          <a:p>
            <a:r>
              <a:rPr lang="en-AU" sz="3600" dirty="0" smtClean="0"/>
              <a:t>Jasper year 3 working on words</a:t>
            </a:r>
            <a:r>
              <a:rPr lang="en-AU" dirty="0" smtClean="0"/>
              <a:t/>
            </a:r>
            <a:br>
              <a:rPr lang="en-AU" dirty="0" smtClean="0"/>
            </a:br>
            <a:r>
              <a:rPr lang="en-AU" dirty="0" smtClean="0"/>
              <a:t/>
            </a:r>
            <a:br>
              <a:rPr lang="en-AU" dirty="0" smtClean="0"/>
            </a:br>
            <a:r>
              <a:rPr lang="en-AU" dirty="0" smtClean="0"/>
              <a:t>Ella  year 5 working on words</a:t>
            </a:r>
            <a:endParaRPr lang="en-A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3" name="Picture 5" descr="IMG"/>
          <p:cNvPicPr>
            <a:picLocks noChangeAspect="1" noChangeArrowheads="1"/>
          </p:cNvPicPr>
          <p:nvPr/>
        </p:nvPicPr>
        <p:blipFill>
          <a:blip r:embed="rId2" cstate="print"/>
          <a:srcRect/>
          <a:stretch>
            <a:fillRect/>
          </a:stretch>
        </p:blipFill>
        <p:spPr>
          <a:xfrm>
            <a:off x="0" y="692150"/>
            <a:ext cx="9144000" cy="6597650"/>
          </a:xfrm>
          <a:prstGeom prst="rect">
            <a:avLst/>
          </a:prstGeom>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4572008"/>
            <a:ext cx="8229600" cy="1143000"/>
          </a:xfrm>
        </p:spPr>
        <p:txBody>
          <a:bodyPr>
            <a:noAutofit/>
          </a:bodyPr>
          <a:lstStyle/>
          <a:p>
            <a:r>
              <a:rPr lang="en-AU" sz="4800" dirty="0" smtClean="0"/>
              <a:t/>
            </a:r>
            <a:br>
              <a:rPr lang="en-AU" sz="4800" dirty="0" smtClean="0"/>
            </a:br>
            <a:r>
              <a:rPr lang="en-AU" sz="4800" dirty="0" smtClean="0"/>
              <a:t/>
            </a:r>
            <a:br>
              <a:rPr lang="en-AU" sz="4800" dirty="0" smtClean="0"/>
            </a:br>
            <a:r>
              <a:rPr lang="en-AU" sz="4800" dirty="0" smtClean="0"/>
              <a:t/>
            </a:r>
            <a:br>
              <a:rPr lang="en-AU" sz="4800" dirty="0" smtClean="0"/>
            </a:br>
            <a:r>
              <a:rPr lang="en-AU" sz="4400" dirty="0" smtClean="0"/>
              <a:t>What is the difference between a ‘good’ speller and a ‘safe’ speller?</a:t>
            </a:r>
            <a:r>
              <a:rPr lang="en-AU" sz="4800" dirty="0" smtClean="0"/>
              <a:t/>
            </a:r>
            <a:br>
              <a:rPr lang="en-AU" sz="4800" dirty="0" smtClean="0"/>
            </a:br>
            <a:r>
              <a:rPr lang="en-AU" sz="4800" smtClean="0"/>
              <a:t/>
            </a:r>
            <a:br>
              <a:rPr lang="en-AU" sz="4800" smtClean="0"/>
            </a:br>
            <a:r>
              <a:rPr lang="en-AU" sz="4000" smtClean="0"/>
              <a:t>Turn and talk</a:t>
            </a:r>
            <a:r>
              <a:rPr lang="en-AU" sz="4000" dirty="0" smtClean="0"/>
              <a:t/>
            </a:r>
            <a:br>
              <a:rPr lang="en-AU" sz="4000" dirty="0" smtClean="0"/>
            </a:br>
            <a:endParaRPr lang="en-AU" sz="4800" dirty="0"/>
          </a:p>
        </p:txBody>
      </p:sp>
      <p:pic>
        <p:nvPicPr>
          <p:cNvPr id="5" name="Picture 2" descr="C:\Program Files\Microsoft Office\Media\CntCD1\Animated\j0283262.gif"/>
          <p:cNvPicPr>
            <a:picLocks noChangeAspect="1" noChangeArrowheads="1" noCrop="1"/>
          </p:cNvPicPr>
          <p:nvPr/>
        </p:nvPicPr>
        <p:blipFill>
          <a:blip r:embed="rId2"/>
          <a:srcRect/>
          <a:stretch>
            <a:fillRect/>
          </a:stretch>
        </p:blipFill>
        <p:spPr bwMode="auto">
          <a:xfrm>
            <a:off x="6643702" y="4071942"/>
            <a:ext cx="1219200" cy="1219200"/>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algn="ctr">
              <a:buFontTx/>
              <a:buNone/>
            </a:pPr>
            <a:r>
              <a:rPr lang="en-AU" sz="4000" dirty="0"/>
              <a:t>	Learning spelling separately from writing is like learning music theory without playing music. </a:t>
            </a:r>
            <a:endParaRPr lang="en-AU" sz="4000" dirty="0" smtClean="0"/>
          </a:p>
          <a:p>
            <a:pPr algn="ctr">
              <a:buFontTx/>
              <a:buNone/>
            </a:pPr>
            <a:endParaRPr lang="en-AU" sz="4000" dirty="0"/>
          </a:p>
          <a:p>
            <a:pPr algn="ctr">
              <a:buFontTx/>
              <a:buNone/>
            </a:pPr>
            <a:r>
              <a:rPr lang="en-AU" sz="4000" i="1" dirty="0"/>
              <a:t>What’s the point and where’s the enjoyment?</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AU" sz="4000" u="sng" dirty="0"/>
              <a:t>Supportive conditions for writing…</a:t>
            </a:r>
          </a:p>
        </p:txBody>
      </p:sp>
      <p:sp>
        <p:nvSpPr>
          <p:cNvPr id="13315" name="Rectangle 3"/>
          <p:cNvSpPr>
            <a:spLocks noGrp="1" noChangeArrowheads="1"/>
          </p:cNvSpPr>
          <p:nvPr>
            <p:ph type="body" sz="half" idx="1"/>
          </p:nvPr>
        </p:nvSpPr>
        <p:spPr>
          <a:xfrm>
            <a:off x="685800" y="1828800"/>
            <a:ext cx="6743720" cy="4600596"/>
          </a:xfrm>
        </p:spPr>
        <p:txBody>
          <a:bodyPr>
            <a:normAutofit/>
          </a:bodyPr>
          <a:lstStyle/>
          <a:p>
            <a:r>
              <a:rPr lang="en-AU" sz="2800" dirty="0"/>
              <a:t>Time</a:t>
            </a:r>
          </a:p>
          <a:p>
            <a:r>
              <a:rPr lang="en-AU" sz="2800" dirty="0"/>
              <a:t>Choice</a:t>
            </a:r>
          </a:p>
          <a:p>
            <a:r>
              <a:rPr lang="en-AU" sz="2800" dirty="0"/>
              <a:t>Response</a:t>
            </a:r>
          </a:p>
          <a:p>
            <a:r>
              <a:rPr lang="en-AU" sz="2800" dirty="0"/>
              <a:t>Demonstration</a:t>
            </a:r>
          </a:p>
          <a:p>
            <a:r>
              <a:rPr lang="en-AU" sz="2800" dirty="0"/>
              <a:t>Expectation</a:t>
            </a:r>
          </a:p>
          <a:p>
            <a:r>
              <a:rPr lang="en-AU" sz="2800" dirty="0"/>
              <a:t>Routines</a:t>
            </a:r>
          </a:p>
          <a:p>
            <a:r>
              <a:rPr lang="en-AU" sz="2800" dirty="0" smtClean="0"/>
              <a:t>Evaluation</a:t>
            </a:r>
          </a:p>
          <a:p>
            <a:endParaRPr lang="en-AU" sz="2800" dirty="0"/>
          </a:p>
          <a:p>
            <a:pPr lvl="8">
              <a:buNone/>
            </a:pPr>
            <a:r>
              <a:rPr lang="en-AU" sz="1600" dirty="0" smtClean="0"/>
              <a:t>		Brian </a:t>
            </a:r>
            <a:r>
              <a:rPr lang="en-AU" sz="1600" dirty="0" err="1" smtClean="0"/>
              <a:t>Cambourne</a:t>
            </a:r>
            <a:endParaRPr lang="en-AU" sz="1600" dirty="0"/>
          </a:p>
          <a:p>
            <a:pPr>
              <a:buFontTx/>
              <a:buNone/>
            </a:pPr>
            <a:endParaRPr lang="en-AU" sz="2800" dirty="0"/>
          </a:p>
        </p:txBody>
      </p:sp>
      <p:pic>
        <p:nvPicPr>
          <p:cNvPr id="6" name="Picture 4"/>
          <p:cNvPicPr>
            <a:picLocks noGrp="1" noChangeAspect="1" noChangeArrowheads="1"/>
          </p:cNvPicPr>
          <p:nvPr>
            <p:ph sz="half" idx="2"/>
          </p:nvPr>
        </p:nvPicPr>
        <p:blipFill>
          <a:blip r:embed="rId3"/>
          <a:srcRect/>
          <a:stretch>
            <a:fillRect/>
          </a:stretch>
        </p:blipFill>
        <p:spPr>
          <a:xfrm>
            <a:off x="3604490" y="2000240"/>
            <a:ext cx="4467971" cy="3571900"/>
          </a:xfrm>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315">
                                            <p:txEl>
                                              <p:pRg st="0" end="0"/>
                                            </p:txEl>
                                          </p:spTgt>
                                        </p:tgtEl>
                                        <p:attrNameLst>
                                          <p:attrName>style.visibility</p:attrName>
                                        </p:attrNameLst>
                                      </p:cBhvr>
                                      <p:to>
                                        <p:strVal val="visible"/>
                                      </p:to>
                                    </p:set>
                                    <p:animEffect transition="in" filter="fade">
                                      <p:cBhvr>
                                        <p:cTn id="11" dur="2000"/>
                                        <p:tgtEl>
                                          <p:spTgt spid="13315">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2000"/>
                                        <p:tgtEl>
                                          <p:spTgt spid="13315">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Effect transition="in" filter="fade">
                                      <p:cBhvr>
                                        <p:cTn id="19" dur="2000"/>
                                        <p:tgtEl>
                                          <p:spTgt spid="13315">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3315">
                                            <p:txEl>
                                              <p:pRg st="3" end="3"/>
                                            </p:txEl>
                                          </p:spTgt>
                                        </p:tgtEl>
                                        <p:attrNameLst>
                                          <p:attrName>style.visibility</p:attrName>
                                        </p:attrNameLst>
                                      </p:cBhvr>
                                      <p:to>
                                        <p:strVal val="visible"/>
                                      </p:to>
                                    </p:set>
                                    <p:animEffect transition="in" filter="fade">
                                      <p:cBhvr>
                                        <p:cTn id="23" dur="2000"/>
                                        <p:tgtEl>
                                          <p:spTgt spid="13315">
                                            <p:txEl>
                                              <p:pRg st="3" end="3"/>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2000"/>
                                        <p:tgtEl>
                                          <p:spTgt spid="13315">
                                            <p:txEl>
                                              <p:pRg st="4" end="4"/>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13315">
                                            <p:txEl>
                                              <p:pRg st="5" end="5"/>
                                            </p:txEl>
                                          </p:spTgt>
                                        </p:tgtEl>
                                        <p:attrNameLst>
                                          <p:attrName>style.visibility</p:attrName>
                                        </p:attrNameLst>
                                      </p:cBhvr>
                                      <p:to>
                                        <p:strVal val="visible"/>
                                      </p:to>
                                    </p:set>
                                    <p:animEffect transition="in" filter="fade">
                                      <p:cBhvr>
                                        <p:cTn id="31" dur="2000"/>
                                        <p:tgtEl>
                                          <p:spTgt spid="13315">
                                            <p:txEl>
                                              <p:pRg st="5" end="5"/>
                                            </p:tx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13315">
                                            <p:txEl>
                                              <p:pRg st="6" end="6"/>
                                            </p:txEl>
                                          </p:spTgt>
                                        </p:tgtEl>
                                        <p:attrNameLst>
                                          <p:attrName>style.visibility</p:attrName>
                                        </p:attrNameLst>
                                      </p:cBhvr>
                                      <p:to>
                                        <p:strVal val="visible"/>
                                      </p:to>
                                    </p:set>
                                    <p:animEffect transition="in" filter="fade">
                                      <p:cBhvr>
                                        <p:cTn id="35" dur="2000"/>
                                        <p:tgtEl>
                                          <p:spTgt spid="13315">
                                            <p:txEl>
                                              <p:pRg st="6" end="6"/>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315">
                                            <p:txEl>
                                              <p:pRg st="8" end="8"/>
                                            </p:txEl>
                                          </p:spTgt>
                                        </p:tgtEl>
                                        <p:attrNameLst>
                                          <p:attrName>style.visibility</p:attrName>
                                        </p:attrNameLst>
                                      </p:cBhvr>
                                      <p:to>
                                        <p:strVal val="visible"/>
                                      </p:to>
                                    </p:set>
                                    <p:animEffect transition="in" filter="fade">
                                      <p:cBhvr>
                                        <p:cTn id="38" dur="2000"/>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AU"/>
              <a:t>Research tells us…</a:t>
            </a:r>
          </a:p>
        </p:txBody>
      </p:sp>
      <p:sp>
        <p:nvSpPr>
          <p:cNvPr id="33795" name="Rectangle 3"/>
          <p:cNvSpPr>
            <a:spLocks noGrp="1" noChangeArrowheads="1"/>
          </p:cNvSpPr>
          <p:nvPr>
            <p:ph idx="1"/>
          </p:nvPr>
        </p:nvSpPr>
        <p:spPr/>
        <p:txBody>
          <a:bodyPr>
            <a:normAutofit lnSpcReduction="10000"/>
          </a:bodyPr>
          <a:lstStyle/>
          <a:p>
            <a:pPr>
              <a:lnSpc>
                <a:spcPct val="90000"/>
              </a:lnSpc>
            </a:pPr>
            <a:r>
              <a:rPr lang="en-AU" sz="2400" dirty="0"/>
              <a:t>Good spellers are usually good </a:t>
            </a:r>
            <a:r>
              <a:rPr lang="en-AU" sz="2400" dirty="0" smtClean="0"/>
              <a:t>readers and writers.</a:t>
            </a:r>
            <a:endParaRPr lang="en-AU" sz="2400" dirty="0"/>
          </a:p>
          <a:p>
            <a:pPr>
              <a:lnSpc>
                <a:spcPct val="90000"/>
              </a:lnSpc>
            </a:pPr>
            <a:r>
              <a:rPr lang="en-AU" sz="2400" dirty="0"/>
              <a:t>Children move through predictable, developmental stages in spelling.</a:t>
            </a:r>
          </a:p>
          <a:p>
            <a:pPr>
              <a:lnSpc>
                <a:spcPct val="90000"/>
              </a:lnSpc>
            </a:pPr>
            <a:r>
              <a:rPr lang="en-AU" sz="2400" dirty="0"/>
              <a:t>Children use invented spelling to explore their understanding of spelling rules and patterns. These ‘errors’ inform our teaching.</a:t>
            </a:r>
          </a:p>
          <a:p>
            <a:pPr>
              <a:lnSpc>
                <a:spcPct val="90000"/>
              </a:lnSpc>
            </a:pPr>
            <a:r>
              <a:rPr lang="en-AU" sz="2400" dirty="0"/>
              <a:t>Helping a child to become a competent reader and writer must take priority over helping him to become a proficient speller.</a:t>
            </a:r>
          </a:p>
          <a:p>
            <a:pPr>
              <a:lnSpc>
                <a:spcPct val="90000"/>
              </a:lnSpc>
            </a:pPr>
            <a:r>
              <a:rPr lang="en-AU" sz="2400" dirty="0"/>
              <a:t>Students learn more about words through an inquiry approach than a one-size-fits-all memorisation process.</a:t>
            </a:r>
          </a:p>
          <a:p>
            <a:pPr>
              <a:lnSpc>
                <a:spcPct val="90000"/>
              </a:lnSpc>
              <a:buFontTx/>
              <a:buNone/>
            </a:pPr>
            <a:r>
              <a:rPr lang="en-AU" sz="2400" dirty="0"/>
              <a:t>						</a:t>
            </a:r>
            <a:r>
              <a:rPr lang="en-AU" sz="1000" dirty="0"/>
              <a:t>Summary from Gentry &amp; </a:t>
            </a:r>
            <a:r>
              <a:rPr lang="en-AU" sz="1000" dirty="0" err="1"/>
              <a:t>Gillet</a:t>
            </a:r>
            <a:r>
              <a:rPr lang="en-AU" sz="1000" dirty="0"/>
              <a:t> (1993)</a:t>
            </a:r>
            <a:endParaRPr lang="en-AU" sz="24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357166"/>
            <a:ext cx="7858180" cy="5011750"/>
          </a:xfrm>
        </p:spPr>
        <p:txBody>
          <a:bodyPr>
            <a:normAutofit/>
          </a:bodyPr>
          <a:lstStyle/>
          <a:p>
            <a:pPr algn="ctr"/>
            <a:r>
              <a:rPr lang="en-AU" dirty="0" smtClean="0"/>
              <a:t>What does this look like in reality? How does it work??</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i="1" u="sng" dirty="0" smtClean="0"/>
              <a:t>Take home question:</a:t>
            </a:r>
            <a:r>
              <a:rPr lang="en-AU" dirty="0" smtClean="0"/>
              <a:t/>
            </a:r>
            <a:br>
              <a:rPr lang="en-AU" dirty="0" smtClean="0"/>
            </a:br>
            <a:r>
              <a:rPr lang="en-AU" dirty="0" smtClean="0"/>
              <a:t/>
            </a:r>
            <a:br>
              <a:rPr lang="en-AU" dirty="0" smtClean="0"/>
            </a:br>
            <a:endParaRPr lang="en-AU" dirty="0"/>
          </a:p>
        </p:txBody>
      </p:sp>
      <p:sp>
        <p:nvSpPr>
          <p:cNvPr id="5" name="TextBox 4"/>
          <p:cNvSpPr txBox="1"/>
          <p:nvPr/>
        </p:nvSpPr>
        <p:spPr>
          <a:xfrm>
            <a:off x="285720" y="4857760"/>
            <a:ext cx="7429552" cy="1200329"/>
          </a:xfrm>
          <a:prstGeom prst="rect">
            <a:avLst/>
          </a:prstGeom>
          <a:noFill/>
        </p:spPr>
        <p:txBody>
          <a:bodyPr wrap="square" rtlCol="0">
            <a:spAutoFit/>
          </a:bodyPr>
          <a:lstStyle/>
          <a:p>
            <a:pPr algn="ctr"/>
            <a:r>
              <a:rPr lang="en-AU" sz="3600" dirty="0" smtClean="0"/>
              <a:t>How can you support </a:t>
            </a:r>
          </a:p>
          <a:p>
            <a:pPr algn="ctr"/>
            <a:r>
              <a:rPr lang="en-AU" sz="3600" i="1" dirty="0" smtClean="0"/>
              <a:t>all</a:t>
            </a:r>
            <a:r>
              <a:rPr lang="en-AU" sz="3600" dirty="0" smtClean="0"/>
              <a:t> students to be ‘good’ spellers?</a:t>
            </a:r>
            <a:r>
              <a:rPr lang="en-AU" sz="3600" dirty="0" smtClean="0">
                <a:latin typeface="Arial Narrow" pitchFamily="34" charset="0"/>
              </a:rPr>
              <a:t> </a:t>
            </a:r>
            <a:endParaRPr lang="en-AU" sz="3600" dirty="0">
              <a:latin typeface="Arial Narrow"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5">
            <a:lumMod val="60000"/>
            <a:lumOff val="40000"/>
          </a:schemeClr>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404813"/>
            <a:ext cx="9144000" cy="5500687"/>
            <a:chOff x="0" y="255"/>
            <a:chExt cx="5760" cy="3465"/>
          </a:xfrm>
        </p:grpSpPr>
        <p:grpSp>
          <p:nvGrpSpPr>
            <p:cNvPr id="3" name="Group 3"/>
            <p:cNvGrpSpPr>
              <a:grpSpLocks/>
            </p:cNvGrpSpPr>
            <p:nvPr/>
          </p:nvGrpSpPr>
          <p:grpSpPr bwMode="auto">
            <a:xfrm>
              <a:off x="1631" y="480"/>
              <a:ext cx="2700" cy="2633"/>
              <a:chOff x="1631" y="480"/>
              <a:chExt cx="2700" cy="2633"/>
            </a:xfrm>
          </p:grpSpPr>
          <p:sp>
            <p:nvSpPr>
              <p:cNvPr id="142340" name="Text Box 4">
                <a:hlinkClick r:id="rId3" action="ppaction://hlinksldjump"/>
              </p:cNvPr>
              <p:cNvSpPr txBox="1">
                <a:spLocks noChangeAspect="1" noChangeArrowheads="1"/>
              </p:cNvSpPr>
              <p:nvPr/>
            </p:nvSpPr>
            <p:spPr bwMode="auto">
              <a:xfrm>
                <a:off x="3424" y="1253"/>
                <a:ext cx="907" cy="652"/>
              </a:xfrm>
              <a:prstGeom prst="rect">
                <a:avLst/>
              </a:prstGeom>
              <a:noFill/>
              <a:ln w="9525" algn="ctr">
                <a:noFill/>
                <a:miter lim="800000"/>
                <a:headEnd/>
                <a:tailEnd/>
              </a:ln>
              <a:effectLst/>
            </p:spPr>
            <p:txBody>
              <a:bodyPr lIns="18000" tIns="18000" rIns="18000" bIns="18000" anchor="ctr"/>
              <a:lstStyle/>
              <a:p>
                <a:pPr algn="ctr" eaLnBrk="0" hangingPunct="0"/>
                <a:r>
                  <a:rPr lang="en-AU" sz="1300">
                    <a:solidFill>
                      <a:srgbClr val="FAFFF7"/>
                    </a:solidFill>
                  </a:rPr>
                  <a:t>Building</a:t>
                </a:r>
              </a:p>
              <a:p>
                <a:pPr algn="ctr" eaLnBrk="0" hangingPunct="0"/>
                <a:r>
                  <a:rPr lang="en-AU" sz="1300">
                    <a:solidFill>
                      <a:srgbClr val="FAFFF7"/>
                    </a:solidFill>
                  </a:rPr>
                  <a:t>Leadership</a:t>
                </a:r>
              </a:p>
              <a:p>
                <a:pPr algn="ctr" eaLnBrk="0" hangingPunct="0"/>
                <a:r>
                  <a:rPr lang="en-AU" sz="1300">
                    <a:solidFill>
                      <a:srgbClr val="FAFFF7"/>
                    </a:solidFill>
                  </a:rPr>
                  <a:t>Capacity</a:t>
                </a:r>
                <a:endParaRPr lang="en-AU"/>
              </a:p>
            </p:txBody>
          </p:sp>
          <p:grpSp>
            <p:nvGrpSpPr>
              <p:cNvPr id="4" name="Group 5"/>
              <p:cNvGrpSpPr>
                <a:grpSpLocks/>
              </p:cNvGrpSpPr>
              <p:nvPr/>
            </p:nvGrpSpPr>
            <p:grpSpPr bwMode="auto">
              <a:xfrm>
                <a:off x="2212" y="1162"/>
                <a:ext cx="1436" cy="1348"/>
                <a:chOff x="2443" y="1769"/>
                <a:chExt cx="881" cy="827"/>
              </a:xfrm>
            </p:grpSpPr>
            <p:sp>
              <p:nvSpPr>
                <p:cNvPr id="142342" name="Oval 6">
                  <a:hlinkClick r:id="rId4" action="ppaction://hlinksldjump"/>
                </p:cNvPr>
                <p:cNvSpPr>
                  <a:spLocks noChangeAspect="1" noChangeArrowheads="1"/>
                </p:cNvSpPr>
                <p:nvPr/>
              </p:nvSpPr>
              <p:spPr bwMode="auto">
                <a:xfrm>
                  <a:off x="2443" y="1769"/>
                  <a:ext cx="881" cy="827"/>
                </a:xfrm>
                <a:prstGeom prst="ellipse">
                  <a:avLst/>
                </a:prstGeom>
                <a:solidFill>
                  <a:srgbClr val="003300"/>
                </a:solidFill>
                <a:ln w="9525" algn="ctr">
                  <a:solidFill>
                    <a:srgbClr val="003300"/>
                  </a:solidFill>
                  <a:round/>
                  <a:headEnd/>
                  <a:tailEnd/>
                </a:ln>
                <a:effectLst/>
              </p:spPr>
              <p:txBody>
                <a:bodyPr anchor="ctr"/>
                <a:lstStyle/>
                <a:p>
                  <a:endParaRPr lang="en-AU"/>
                </a:p>
              </p:txBody>
            </p:sp>
            <p:sp>
              <p:nvSpPr>
                <p:cNvPr id="142343" name="Text Box 7">
                  <a:hlinkClick r:id="rId4" action="ppaction://hlinksldjump"/>
                </p:cNvPr>
                <p:cNvSpPr txBox="1">
                  <a:spLocks noChangeAspect="1" noChangeArrowheads="1"/>
                </p:cNvSpPr>
                <p:nvPr/>
              </p:nvSpPr>
              <p:spPr bwMode="auto">
                <a:xfrm>
                  <a:off x="2513" y="1933"/>
                  <a:ext cx="766" cy="425"/>
                </a:xfrm>
                <a:prstGeom prst="rect">
                  <a:avLst/>
                </a:prstGeom>
                <a:noFill/>
                <a:ln w="9525" algn="ctr">
                  <a:noFill/>
                  <a:miter lim="800000"/>
                  <a:headEnd/>
                  <a:tailEnd/>
                </a:ln>
                <a:effectLst/>
              </p:spPr>
              <p:txBody>
                <a:bodyPr lIns="18000" tIns="18000" rIns="18000" bIns="18000" anchor="ctr"/>
                <a:lstStyle/>
                <a:p>
                  <a:pPr algn="ctr" eaLnBrk="0" hangingPunct="0"/>
                  <a:r>
                    <a:rPr lang="en-AU" b="1">
                      <a:solidFill>
                        <a:srgbClr val="FAFFF7"/>
                      </a:solidFill>
                    </a:rPr>
                    <a:t>Moral</a:t>
                  </a:r>
                  <a:br>
                    <a:rPr lang="en-AU" b="1">
                      <a:solidFill>
                        <a:srgbClr val="FAFFF7"/>
                      </a:solidFill>
                    </a:rPr>
                  </a:br>
                  <a:r>
                    <a:rPr lang="en-AU" b="1">
                      <a:solidFill>
                        <a:srgbClr val="FAFFF7"/>
                      </a:solidFill>
                    </a:rPr>
                    <a:t>Purpose</a:t>
                  </a:r>
                  <a:endParaRPr lang="en-AU"/>
                </a:p>
              </p:txBody>
            </p:sp>
          </p:grpSp>
          <p:sp>
            <p:nvSpPr>
              <p:cNvPr id="142344" name="AutoShape 8"/>
              <p:cNvSpPr>
                <a:spLocks noChangeAspect="1" noChangeArrowheads="1"/>
              </p:cNvSpPr>
              <p:nvPr/>
            </p:nvSpPr>
            <p:spPr bwMode="auto">
              <a:xfrm rot="-10801349">
                <a:off x="1631" y="505"/>
                <a:ext cx="2610" cy="2608"/>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anchor="ctr"/>
              <a:lstStyle/>
              <a:p>
                <a:endParaRPr lang="en-AU"/>
              </a:p>
            </p:txBody>
          </p:sp>
          <p:sp>
            <p:nvSpPr>
              <p:cNvPr id="142345" name="Text Box 9">
                <a:hlinkClick r:id="rId5" action="ppaction://hlinksldjump"/>
              </p:cNvPr>
              <p:cNvSpPr txBox="1">
                <a:spLocks noChangeAspect="1" noChangeArrowheads="1"/>
              </p:cNvSpPr>
              <p:nvPr/>
            </p:nvSpPr>
            <p:spPr bwMode="auto">
              <a:xfrm>
                <a:off x="2091" y="2460"/>
                <a:ext cx="1669" cy="621"/>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Professional</a:t>
                </a:r>
              </a:p>
              <a:p>
                <a:pPr algn="ctr" eaLnBrk="0" hangingPunct="0"/>
                <a:r>
                  <a:rPr lang="en-AU" sz="1400" b="1">
                    <a:solidFill>
                      <a:srgbClr val="000000"/>
                    </a:solidFill>
                  </a:rPr>
                  <a:t>Learning</a:t>
                </a:r>
                <a:endParaRPr lang="en-AU"/>
              </a:p>
            </p:txBody>
          </p:sp>
          <p:sp>
            <p:nvSpPr>
              <p:cNvPr id="142346" name="AutoShape 10"/>
              <p:cNvSpPr>
                <a:spLocks noChangeAspect="1" noChangeArrowheads="1"/>
              </p:cNvSpPr>
              <p:nvPr/>
            </p:nvSpPr>
            <p:spPr bwMode="auto">
              <a:xfrm rot="3587202">
                <a:off x="1632" y="505"/>
                <a:ext cx="2608" cy="2608"/>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rot="10800000" vert="eaVert" anchor="ctr"/>
              <a:lstStyle/>
              <a:p>
                <a:pPr algn="ctr" eaLnBrk="0" hangingPunct="0"/>
                <a:endParaRPr lang="en-AU">
                  <a:solidFill>
                    <a:srgbClr val="000000"/>
                  </a:solidFill>
                </a:endParaRPr>
              </a:p>
              <a:p>
                <a:pPr algn="ctr" eaLnBrk="0" hangingPunct="0"/>
                <a:endParaRPr lang="en-AU"/>
              </a:p>
            </p:txBody>
          </p:sp>
          <p:sp>
            <p:nvSpPr>
              <p:cNvPr id="142347" name="Text Box 11">
                <a:hlinkClick r:id="rId6" action="ppaction://hlinksldjump"/>
              </p:cNvPr>
              <p:cNvSpPr txBox="1">
                <a:spLocks noChangeAspect="1" noChangeArrowheads="1"/>
              </p:cNvSpPr>
              <p:nvPr/>
            </p:nvSpPr>
            <p:spPr bwMode="auto">
              <a:xfrm rot="-17930555">
                <a:off x="2763" y="1196"/>
                <a:ext cx="1894" cy="461"/>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Precision</a:t>
                </a:r>
                <a:endParaRPr lang="en-AU"/>
              </a:p>
            </p:txBody>
          </p:sp>
          <p:grpSp>
            <p:nvGrpSpPr>
              <p:cNvPr id="5" name="Group 12"/>
              <p:cNvGrpSpPr>
                <a:grpSpLocks/>
              </p:cNvGrpSpPr>
              <p:nvPr/>
            </p:nvGrpSpPr>
            <p:grpSpPr bwMode="auto">
              <a:xfrm>
                <a:off x="1631" y="505"/>
                <a:ext cx="2610" cy="2608"/>
                <a:chOff x="2096" y="1362"/>
                <a:chExt cx="1601" cy="1600"/>
              </a:xfrm>
            </p:grpSpPr>
            <p:sp>
              <p:nvSpPr>
                <p:cNvPr id="142349" name="AutoShape 13"/>
                <p:cNvSpPr>
                  <a:spLocks noChangeAspect="1" noChangeArrowheads="1"/>
                </p:cNvSpPr>
                <p:nvPr/>
              </p:nvSpPr>
              <p:spPr bwMode="auto">
                <a:xfrm rot="-3591720">
                  <a:off x="2097" y="1361"/>
                  <a:ext cx="1600" cy="1601"/>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anchor="ctr"/>
                <a:lstStyle/>
                <a:p>
                  <a:endParaRPr lang="en-AU"/>
                </a:p>
              </p:txBody>
            </p:sp>
            <p:sp>
              <p:nvSpPr>
                <p:cNvPr id="142350" name="Text Box 14">
                  <a:hlinkClick r:id="rId7" action="ppaction://hlinksldjump"/>
                </p:cNvPr>
                <p:cNvSpPr txBox="1">
                  <a:spLocks noChangeAspect="1" noChangeArrowheads="1"/>
                </p:cNvSpPr>
                <p:nvPr/>
              </p:nvSpPr>
              <p:spPr bwMode="auto">
                <a:xfrm rot="-25137929">
                  <a:off x="1891" y="1781"/>
                  <a:ext cx="1119" cy="284"/>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Personalisation</a:t>
                  </a:r>
                  <a:endParaRPr lang="en-AU"/>
                </a:p>
              </p:txBody>
            </p:sp>
          </p:grpSp>
        </p:grpSp>
        <p:sp>
          <p:nvSpPr>
            <p:cNvPr id="142351" name="Rectangle 15"/>
            <p:cNvSpPr>
              <a:spLocks noChangeArrowheads="1"/>
            </p:cNvSpPr>
            <p:nvPr/>
          </p:nvSpPr>
          <p:spPr bwMode="auto">
            <a:xfrm>
              <a:off x="4113" y="3249"/>
              <a:ext cx="1647" cy="230"/>
            </a:xfrm>
            <a:prstGeom prst="rect">
              <a:avLst/>
            </a:prstGeom>
            <a:noFill/>
            <a:ln w="9525">
              <a:noFill/>
              <a:miter lim="800000"/>
              <a:headEnd/>
              <a:tailEnd/>
            </a:ln>
            <a:effectLst/>
          </p:spPr>
          <p:txBody>
            <a:bodyPr>
              <a:spAutoFit/>
            </a:bodyPr>
            <a:lstStyle/>
            <a:p>
              <a:r>
                <a:rPr lang="en-US" sz="900"/>
                <a:t>‘Breakthrough Framework’</a:t>
              </a:r>
            </a:p>
            <a:p>
              <a:r>
                <a:rPr lang="en-US" sz="900"/>
                <a:t>Breakthrough- </a:t>
              </a:r>
              <a:r>
                <a:rPr lang="en-US" sz="900" i="1"/>
                <a:t>Fullan,</a:t>
              </a:r>
              <a:r>
                <a:rPr lang="en-US" sz="900"/>
                <a:t> </a:t>
              </a:r>
              <a:r>
                <a:rPr lang="en-US" sz="900" i="1"/>
                <a:t>Hill &amp; Crevola</a:t>
              </a:r>
            </a:p>
          </p:txBody>
        </p:sp>
        <p:grpSp>
          <p:nvGrpSpPr>
            <p:cNvPr id="6" name="Group 16"/>
            <p:cNvGrpSpPr>
              <a:grpSpLocks/>
            </p:cNvGrpSpPr>
            <p:nvPr/>
          </p:nvGrpSpPr>
          <p:grpSpPr bwMode="auto">
            <a:xfrm>
              <a:off x="4150" y="255"/>
              <a:ext cx="1610" cy="1270"/>
              <a:chOff x="4150" y="255"/>
              <a:chExt cx="1610" cy="1270"/>
            </a:xfrm>
          </p:grpSpPr>
          <p:sp>
            <p:nvSpPr>
              <p:cNvPr id="142353" name="Text Box 17"/>
              <p:cNvSpPr txBox="1">
                <a:spLocks noChangeArrowheads="1"/>
              </p:cNvSpPr>
              <p:nvPr/>
            </p:nvSpPr>
            <p:spPr bwMode="auto">
              <a:xfrm>
                <a:off x="4150" y="482"/>
                <a:ext cx="1542" cy="173"/>
              </a:xfrm>
              <a:prstGeom prst="rect">
                <a:avLst/>
              </a:prstGeom>
              <a:noFill/>
              <a:ln w="9525">
                <a:noFill/>
                <a:miter lim="800000"/>
                <a:headEnd/>
                <a:tailEnd/>
              </a:ln>
              <a:effectLst/>
            </p:spPr>
            <p:txBody>
              <a:bodyPr>
                <a:spAutoFit/>
              </a:bodyPr>
              <a:lstStyle/>
              <a:p>
                <a:pPr>
                  <a:spcBef>
                    <a:spcPct val="50000"/>
                  </a:spcBef>
                </a:pPr>
                <a:endParaRPr lang="en-AU" sz="1200"/>
              </a:p>
            </p:txBody>
          </p:sp>
          <p:sp>
            <p:nvSpPr>
              <p:cNvPr id="142354" name="Text Box 18"/>
              <p:cNvSpPr txBox="1">
                <a:spLocks noChangeArrowheads="1"/>
              </p:cNvSpPr>
              <p:nvPr/>
            </p:nvSpPr>
            <p:spPr bwMode="auto">
              <a:xfrm>
                <a:off x="4467" y="255"/>
                <a:ext cx="1044" cy="221"/>
              </a:xfrm>
              <a:prstGeom prst="rect">
                <a:avLst/>
              </a:prstGeom>
              <a:noFill/>
              <a:ln w="9525">
                <a:noFill/>
                <a:miter lim="800000"/>
                <a:headEnd/>
                <a:tailEnd/>
              </a:ln>
              <a:effectLst/>
            </p:spPr>
            <p:txBody>
              <a:bodyPr>
                <a:spAutoFit/>
              </a:bodyPr>
              <a:lstStyle/>
              <a:p>
                <a:pPr algn="ctr">
                  <a:spcBef>
                    <a:spcPct val="50000"/>
                  </a:spcBef>
                </a:pPr>
                <a:r>
                  <a:rPr lang="en-AU" sz="1700">
                    <a:solidFill>
                      <a:schemeClr val="bg1"/>
                    </a:solidFill>
                  </a:rPr>
                  <a:t>Precision</a:t>
                </a:r>
              </a:p>
            </p:txBody>
          </p:sp>
          <p:sp>
            <p:nvSpPr>
              <p:cNvPr id="142355" name="Oval 19"/>
              <p:cNvSpPr>
                <a:spLocks noChangeArrowheads="1"/>
              </p:cNvSpPr>
              <p:nvPr/>
            </p:nvSpPr>
            <p:spPr bwMode="auto">
              <a:xfrm>
                <a:off x="4513" y="573"/>
                <a:ext cx="952" cy="952"/>
              </a:xfrm>
              <a:prstGeom prst="ellipse">
                <a:avLst/>
              </a:prstGeom>
              <a:noFill/>
              <a:ln w="76200">
                <a:solidFill>
                  <a:schemeClr val="bg2"/>
                </a:solidFill>
                <a:round/>
                <a:headEnd/>
                <a:tailEnd/>
              </a:ln>
              <a:effectLst/>
            </p:spPr>
            <p:txBody>
              <a:bodyPr wrap="none" anchor="ctr"/>
              <a:lstStyle/>
              <a:p>
                <a:endParaRPr lang="en-AU"/>
              </a:p>
            </p:txBody>
          </p:sp>
          <p:sp>
            <p:nvSpPr>
              <p:cNvPr id="142356" name="Text Box 20"/>
              <p:cNvSpPr txBox="1">
                <a:spLocks noChangeArrowheads="1"/>
              </p:cNvSpPr>
              <p:nvPr/>
            </p:nvSpPr>
            <p:spPr bwMode="auto">
              <a:xfrm>
                <a:off x="4150" y="845"/>
                <a:ext cx="726"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Assessment Data</a:t>
                </a:r>
              </a:p>
            </p:txBody>
          </p:sp>
          <p:sp>
            <p:nvSpPr>
              <p:cNvPr id="142357" name="Text Box 21"/>
              <p:cNvSpPr txBox="1">
                <a:spLocks noChangeArrowheads="1"/>
              </p:cNvSpPr>
              <p:nvPr/>
            </p:nvSpPr>
            <p:spPr bwMode="auto">
              <a:xfrm>
                <a:off x="5103" y="843"/>
                <a:ext cx="657"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Daily Instruction</a:t>
                </a:r>
              </a:p>
            </p:txBody>
          </p:sp>
          <p:sp>
            <p:nvSpPr>
              <p:cNvPr id="142358" name="AutoShape 22"/>
              <p:cNvSpPr>
                <a:spLocks noChangeArrowheads="1"/>
              </p:cNvSpPr>
              <p:nvPr/>
            </p:nvSpPr>
            <p:spPr bwMode="auto">
              <a:xfrm rot="-1413571">
                <a:off x="4453" y="1124"/>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sp>
            <p:nvSpPr>
              <p:cNvPr id="142359" name="AutoShape 23"/>
              <p:cNvSpPr>
                <a:spLocks noChangeArrowheads="1"/>
              </p:cNvSpPr>
              <p:nvPr/>
            </p:nvSpPr>
            <p:spPr bwMode="auto">
              <a:xfrm rot="8849031">
                <a:off x="5304" y="719"/>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grpSp>
        <p:grpSp>
          <p:nvGrpSpPr>
            <p:cNvPr id="7" name="Group 24"/>
            <p:cNvGrpSpPr>
              <a:grpSpLocks/>
            </p:cNvGrpSpPr>
            <p:nvPr/>
          </p:nvGrpSpPr>
          <p:grpSpPr bwMode="auto">
            <a:xfrm>
              <a:off x="0" y="300"/>
              <a:ext cx="1701" cy="1270"/>
              <a:chOff x="0" y="300"/>
              <a:chExt cx="1701" cy="1270"/>
            </a:xfrm>
          </p:grpSpPr>
          <p:sp>
            <p:nvSpPr>
              <p:cNvPr id="142361" name="Text Box 25"/>
              <p:cNvSpPr txBox="1">
                <a:spLocks noChangeArrowheads="1"/>
              </p:cNvSpPr>
              <p:nvPr/>
            </p:nvSpPr>
            <p:spPr bwMode="auto">
              <a:xfrm>
                <a:off x="249" y="300"/>
                <a:ext cx="1044" cy="212"/>
              </a:xfrm>
              <a:prstGeom prst="rect">
                <a:avLst/>
              </a:prstGeom>
              <a:noFill/>
              <a:ln w="9525">
                <a:noFill/>
                <a:miter lim="800000"/>
                <a:headEnd/>
                <a:tailEnd/>
              </a:ln>
              <a:effectLst/>
            </p:spPr>
            <p:txBody>
              <a:bodyPr>
                <a:spAutoFit/>
              </a:bodyPr>
              <a:lstStyle/>
              <a:p>
                <a:pPr algn="ctr">
                  <a:spcBef>
                    <a:spcPct val="50000"/>
                  </a:spcBef>
                </a:pPr>
                <a:r>
                  <a:rPr lang="en-AU" sz="1600">
                    <a:solidFill>
                      <a:schemeClr val="bg1"/>
                    </a:solidFill>
                  </a:rPr>
                  <a:t>Personalisation</a:t>
                </a:r>
              </a:p>
            </p:txBody>
          </p:sp>
          <p:sp>
            <p:nvSpPr>
              <p:cNvPr id="142362" name="Oval 26"/>
              <p:cNvSpPr>
                <a:spLocks noChangeArrowheads="1"/>
              </p:cNvSpPr>
              <p:nvPr/>
            </p:nvSpPr>
            <p:spPr bwMode="auto">
              <a:xfrm>
                <a:off x="295" y="618"/>
                <a:ext cx="952" cy="952"/>
              </a:xfrm>
              <a:prstGeom prst="ellipse">
                <a:avLst/>
              </a:prstGeom>
              <a:noFill/>
              <a:ln w="76200">
                <a:solidFill>
                  <a:schemeClr val="bg2"/>
                </a:solidFill>
                <a:round/>
                <a:headEnd/>
                <a:tailEnd/>
              </a:ln>
              <a:effectLst/>
            </p:spPr>
            <p:txBody>
              <a:bodyPr wrap="none" anchor="ctr"/>
              <a:lstStyle/>
              <a:p>
                <a:endParaRPr lang="en-AU"/>
              </a:p>
            </p:txBody>
          </p:sp>
          <p:sp>
            <p:nvSpPr>
              <p:cNvPr id="142363" name="Text Box 27"/>
              <p:cNvSpPr txBox="1">
                <a:spLocks noChangeArrowheads="1"/>
              </p:cNvSpPr>
              <p:nvPr/>
            </p:nvSpPr>
            <p:spPr bwMode="auto">
              <a:xfrm>
                <a:off x="0" y="890"/>
                <a:ext cx="658"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Readiness to learn</a:t>
                </a:r>
              </a:p>
            </p:txBody>
          </p:sp>
          <p:sp>
            <p:nvSpPr>
              <p:cNvPr id="142364" name="Text Box 28"/>
              <p:cNvSpPr txBox="1">
                <a:spLocks noChangeArrowheads="1"/>
              </p:cNvSpPr>
              <p:nvPr/>
            </p:nvSpPr>
            <p:spPr bwMode="auto">
              <a:xfrm>
                <a:off x="839" y="838"/>
                <a:ext cx="862" cy="465"/>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dirty="0"/>
                  <a:t>Appropriate </a:t>
                </a:r>
                <a:r>
                  <a:rPr lang="en-AU" sz="1400" dirty="0" smtClean="0"/>
                  <a:t>pedagogical </a:t>
                </a:r>
                <a:r>
                  <a:rPr lang="en-AU" sz="1400" dirty="0"/>
                  <a:t>experiences</a:t>
                </a:r>
              </a:p>
            </p:txBody>
          </p:sp>
          <p:sp>
            <p:nvSpPr>
              <p:cNvPr id="142365" name="AutoShape 29"/>
              <p:cNvSpPr>
                <a:spLocks noChangeArrowheads="1"/>
              </p:cNvSpPr>
              <p:nvPr/>
            </p:nvSpPr>
            <p:spPr bwMode="auto">
              <a:xfrm rot="-1413571">
                <a:off x="235" y="1169"/>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sp>
            <p:nvSpPr>
              <p:cNvPr id="142366" name="AutoShape 30"/>
              <p:cNvSpPr>
                <a:spLocks noChangeArrowheads="1"/>
              </p:cNvSpPr>
              <p:nvPr/>
            </p:nvSpPr>
            <p:spPr bwMode="auto">
              <a:xfrm rot="8544255">
                <a:off x="1058" y="722"/>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grpSp>
        <p:sp>
          <p:nvSpPr>
            <p:cNvPr id="142367" name="Text Box 31"/>
            <p:cNvSpPr txBox="1">
              <a:spLocks noChangeArrowheads="1"/>
            </p:cNvSpPr>
            <p:nvPr/>
          </p:nvSpPr>
          <p:spPr bwMode="auto">
            <a:xfrm>
              <a:off x="1746" y="3067"/>
              <a:ext cx="2177" cy="173"/>
            </a:xfrm>
            <a:prstGeom prst="rect">
              <a:avLst/>
            </a:prstGeom>
            <a:noFill/>
            <a:ln w="9525">
              <a:noFill/>
              <a:miter lim="800000"/>
              <a:headEnd/>
              <a:tailEnd/>
            </a:ln>
            <a:effectLst/>
          </p:spPr>
          <p:txBody>
            <a:bodyPr>
              <a:spAutoFit/>
            </a:bodyPr>
            <a:lstStyle/>
            <a:p>
              <a:pPr>
                <a:spcBef>
                  <a:spcPct val="50000"/>
                </a:spcBef>
              </a:pPr>
              <a:endParaRPr lang="en-AU" sz="1200"/>
            </a:p>
          </p:txBody>
        </p:sp>
        <p:sp>
          <p:nvSpPr>
            <p:cNvPr id="142368" name="Text Box 32"/>
            <p:cNvSpPr txBox="1">
              <a:spLocks noChangeArrowheads="1"/>
            </p:cNvSpPr>
            <p:nvPr/>
          </p:nvSpPr>
          <p:spPr bwMode="auto">
            <a:xfrm>
              <a:off x="1927" y="3158"/>
              <a:ext cx="1951" cy="562"/>
            </a:xfrm>
            <a:prstGeom prst="rect">
              <a:avLst/>
            </a:prstGeom>
            <a:noFill/>
            <a:ln w="9525">
              <a:noFill/>
              <a:miter lim="800000"/>
              <a:headEnd/>
              <a:tailEnd/>
            </a:ln>
            <a:effectLst/>
          </p:spPr>
          <p:txBody>
            <a:bodyPr>
              <a:spAutoFit/>
            </a:bodyPr>
            <a:lstStyle/>
            <a:p>
              <a:pPr algn="ctr">
                <a:spcBef>
                  <a:spcPct val="50000"/>
                </a:spcBef>
              </a:pPr>
              <a:r>
                <a:rPr lang="en-AU" sz="1700" dirty="0"/>
                <a:t>Professional Learning</a:t>
              </a:r>
            </a:p>
            <a:p>
              <a:pPr algn="ctr">
                <a:spcBef>
                  <a:spcPct val="50000"/>
                </a:spcBef>
              </a:pPr>
              <a:r>
                <a:rPr lang="en-AU" sz="1400" dirty="0"/>
                <a:t>Focused daily learning of </a:t>
              </a:r>
              <a:r>
                <a:rPr lang="en-AU" sz="1400" dirty="0" smtClean="0"/>
                <a:t>teachers; </a:t>
              </a:r>
              <a:r>
                <a:rPr lang="en-AU" sz="1400" dirty="0"/>
                <a:t>individually and collectively</a:t>
              </a: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4643446"/>
            <a:ext cx="8229600" cy="1143000"/>
          </a:xfrm>
        </p:spPr>
        <p:txBody>
          <a:bodyPr wrap="none"/>
          <a:lstStyle/>
          <a:p>
            <a:r>
              <a:rPr lang="en-AU" dirty="0" smtClean="0"/>
              <a:t>Walk and talk</a:t>
            </a:r>
            <a:endParaRPr lang="en-AU" dirty="0"/>
          </a:p>
        </p:txBody>
      </p:sp>
      <p:pic>
        <p:nvPicPr>
          <p:cNvPr id="1027" name="Picture 3" descr="E:\My Pictures\Spelling\phone 003.jpg"/>
          <p:cNvPicPr>
            <a:picLocks noGrp="1" noChangeAspect="1" noChangeArrowheads="1"/>
          </p:cNvPicPr>
          <p:nvPr>
            <p:ph idx="1"/>
          </p:nvPr>
        </p:nvPicPr>
        <p:blipFill>
          <a:blip r:embed="rId2" cstate="print"/>
          <a:srcRect/>
          <a:stretch>
            <a:fillRect/>
          </a:stretch>
        </p:blipFill>
        <p:spPr bwMode="auto">
          <a:xfrm>
            <a:off x="1428728" y="3929066"/>
            <a:ext cx="3905245" cy="2928934"/>
          </a:xfrm>
          <a:prstGeom prst="rect">
            <a:avLst/>
          </a:prstGeom>
          <a:noFill/>
        </p:spPr>
      </p:pic>
      <p:pic>
        <p:nvPicPr>
          <p:cNvPr id="1026" name="Picture 2" descr="E:\My Pictures\Spelling\phone 002.jpg"/>
          <p:cNvPicPr>
            <a:picLocks noChangeAspect="1" noChangeArrowheads="1"/>
          </p:cNvPicPr>
          <p:nvPr/>
        </p:nvPicPr>
        <p:blipFill>
          <a:blip r:embed="rId3" cstate="print"/>
          <a:srcRect/>
          <a:stretch>
            <a:fillRect/>
          </a:stretch>
        </p:blipFill>
        <p:spPr bwMode="auto">
          <a:xfrm>
            <a:off x="5238755" y="3929066"/>
            <a:ext cx="3905245" cy="2928934"/>
          </a:xfrm>
          <a:prstGeom prst="rect">
            <a:avLst/>
          </a:prstGeom>
          <a:noFill/>
        </p:spPr>
      </p:pic>
      <p:pic>
        <p:nvPicPr>
          <p:cNvPr id="1028" name="Picture 4" descr="E:\My Pictures\Spelling\phone 012.jpg"/>
          <p:cNvPicPr>
            <a:picLocks noChangeAspect="1" noChangeArrowheads="1"/>
          </p:cNvPicPr>
          <p:nvPr/>
        </p:nvPicPr>
        <p:blipFill>
          <a:blip r:embed="rId4" cstate="print"/>
          <a:srcRect/>
          <a:stretch>
            <a:fillRect/>
          </a:stretch>
        </p:blipFill>
        <p:spPr bwMode="auto">
          <a:xfrm>
            <a:off x="0" y="4429108"/>
            <a:ext cx="1821669" cy="2428892"/>
          </a:xfrm>
          <a:prstGeom prst="rect">
            <a:avLst/>
          </a:prstGeom>
          <a:noFill/>
        </p:spPr>
      </p:pic>
      <p:pic>
        <p:nvPicPr>
          <p:cNvPr id="1029" name="Picture 5" descr="E:\My Pictures\Spelling\pru 014.jpg"/>
          <p:cNvPicPr>
            <a:picLocks noChangeAspect="1" noChangeArrowheads="1"/>
          </p:cNvPicPr>
          <p:nvPr/>
        </p:nvPicPr>
        <p:blipFill>
          <a:blip r:embed="rId5" cstate="print"/>
          <a:srcRect/>
          <a:stretch>
            <a:fillRect/>
          </a:stretch>
        </p:blipFill>
        <p:spPr bwMode="auto">
          <a:xfrm>
            <a:off x="0" y="1214422"/>
            <a:ext cx="2393109" cy="3190812"/>
          </a:xfrm>
          <a:prstGeom prst="rect">
            <a:avLst/>
          </a:prstGeom>
          <a:noFill/>
        </p:spPr>
      </p:pic>
      <p:pic>
        <p:nvPicPr>
          <p:cNvPr id="1030" name="Picture 6" descr="E:\My Pictures\Spelling\spelling 003.jpg"/>
          <p:cNvPicPr>
            <a:picLocks noChangeAspect="1" noChangeArrowheads="1"/>
          </p:cNvPicPr>
          <p:nvPr/>
        </p:nvPicPr>
        <p:blipFill>
          <a:blip r:embed="rId6" cstate="print"/>
          <a:srcRect/>
          <a:stretch>
            <a:fillRect/>
          </a:stretch>
        </p:blipFill>
        <p:spPr bwMode="auto">
          <a:xfrm>
            <a:off x="2357422" y="1428736"/>
            <a:ext cx="3500462" cy="2625346"/>
          </a:xfrm>
          <a:prstGeom prst="rect">
            <a:avLst/>
          </a:prstGeom>
          <a:noFill/>
        </p:spPr>
      </p:pic>
      <p:pic>
        <p:nvPicPr>
          <p:cNvPr id="1031" name="Picture 7" descr="E:\My Pictures\Spelling\spelling 004.jpg"/>
          <p:cNvPicPr>
            <a:picLocks noChangeAspect="1" noChangeArrowheads="1"/>
          </p:cNvPicPr>
          <p:nvPr/>
        </p:nvPicPr>
        <p:blipFill>
          <a:blip r:embed="rId7" cstate="print"/>
          <a:srcRect/>
          <a:stretch>
            <a:fillRect/>
          </a:stretch>
        </p:blipFill>
        <p:spPr bwMode="auto">
          <a:xfrm>
            <a:off x="5762687" y="1428736"/>
            <a:ext cx="3381313" cy="2535985"/>
          </a:xfrm>
          <a:prstGeom prst="rect">
            <a:avLst/>
          </a:prstGeom>
          <a:noFill/>
        </p:spPr>
      </p:pic>
      <p:sp>
        <p:nvSpPr>
          <p:cNvPr id="10" name="TextBox 9"/>
          <p:cNvSpPr txBox="1"/>
          <p:nvPr/>
        </p:nvSpPr>
        <p:spPr>
          <a:xfrm>
            <a:off x="500034" y="214290"/>
            <a:ext cx="7858180" cy="584775"/>
          </a:xfrm>
          <a:prstGeom prst="rect">
            <a:avLst/>
          </a:prstGeom>
          <a:noFill/>
        </p:spPr>
        <p:txBody>
          <a:bodyPr wrap="square" rtlCol="0">
            <a:spAutoFit/>
          </a:bodyPr>
          <a:lstStyle/>
          <a:p>
            <a:r>
              <a:rPr lang="en-AU" sz="3200" dirty="0" smtClean="0"/>
              <a:t> Walk and Talk………Is spelling important?</a:t>
            </a:r>
            <a:endParaRPr lang="en-AU" sz="32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0034" y="1928802"/>
            <a:ext cx="7500990" cy="1143000"/>
          </a:xfrm>
        </p:spPr>
        <p:txBody>
          <a:bodyPr>
            <a:normAutofit fontScale="90000"/>
          </a:bodyPr>
          <a:lstStyle/>
          <a:p>
            <a:r>
              <a:rPr lang="en-AU" sz="4800" dirty="0" smtClean="0"/>
              <a:t>What is a ‘good’ speller?</a:t>
            </a:r>
            <a:endParaRPr lang="en-AU" sz="4800" dirty="0"/>
          </a:p>
        </p:txBody>
      </p:sp>
      <p:sp>
        <p:nvSpPr>
          <p:cNvPr id="6" name="TextBox 5"/>
          <p:cNvSpPr txBox="1"/>
          <p:nvPr/>
        </p:nvSpPr>
        <p:spPr>
          <a:xfrm>
            <a:off x="1214414" y="4643446"/>
            <a:ext cx="6286544" cy="707886"/>
          </a:xfrm>
          <a:prstGeom prst="rect">
            <a:avLst/>
          </a:prstGeom>
          <a:noFill/>
        </p:spPr>
        <p:txBody>
          <a:bodyPr wrap="square" rtlCol="0">
            <a:spAutoFit/>
          </a:bodyPr>
          <a:lstStyle/>
          <a:p>
            <a:r>
              <a:rPr lang="en-AU" sz="4000" dirty="0" smtClean="0"/>
              <a:t>Record 3 characteristics.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0034" y="1928802"/>
            <a:ext cx="7643866" cy="1143000"/>
          </a:xfrm>
        </p:spPr>
        <p:txBody>
          <a:bodyPr>
            <a:normAutofit fontScale="90000"/>
          </a:bodyPr>
          <a:lstStyle/>
          <a:p>
            <a:r>
              <a:rPr lang="en-AU" sz="4000" u="sng" dirty="0"/>
              <a:t>What is a good speller? </a:t>
            </a:r>
            <a:r>
              <a:rPr lang="en-AU" sz="4000" dirty="0"/>
              <a:t/>
            </a:r>
            <a:br>
              <a:rPr lang="en-AU" sz="4000" dirty="0"/>
            </a:br>
            <a:r>
              <a:rPr lang="en-AU" sz="4000" dirty="0" smtClean="0"/>
              <a:t/>
            </a:r>
            <a:br>
              <a:rPr lang="en-AU" sz="4000" dirty="0" smtClean="0"/>
            </a:br>
            <a:r>
              <a:rPr lang="en-AU" sz="2400" i="1" dirty="0" smtClean="0">
                <a:solidFill>
                  <a:srgbClr val="FF0000"/>
                </a:solidFill>
              </a:rPr>
              <a:t>A </a:t>
            </a:r>
            <a:r>
              <a:rPr lang="en-AU" sz="2400" i="1" dirty="0">
                <a:solidFill>
                  <a:srgbClr val="FF0000"/>
                </a:solidFill>
              </a:rPr>
              <a:t>good speller is not necessarily someone who spells all words correctly.</a:t>
            </a:r>
            <a:r>
              <a:rPr lang="en-AU" sz="2400" dirty="0"/>
              <a:t/>
            </a:r>
            <a:br>
              <a:rPr lang="en-AU" sz="2400" dirty="0"/>
            </a:br>
            <a:endParaRPr lang="en-AU" sz="2400" dirty="0"/>
          </a:p>
        </p:txBody>
      </p:sp>
      <p:sp>
        <p:nvSpPr>
          <p:cNvPr id="6147" name="Rectangle 3"/>
          <p:cNvSpPr>
            <a:spLocks noGrp="1" noChangeArrowheads="1"/>
          </p:cNvSpPr>
          <p:nvPr>
            <p:ph idx="1"/>
          </p:nvPr>
        </p:nvSpPr>
        <p:spPr>
          <a:xfrm>
            <a:off x="468313" y="3286124"/>
            <a:ext cx="7675587" cy="3300414"/>
          </a:xfrm>
        </p:spPr>
        <p:txBody>
          <a:bodyPr>
            <a:normAutofit lnSpcReduction="10000"/>
          </a:bodyPr>
          <a:lstStyle/>
          <a:p>
            <a:pPr>
              <a:lnSpc>
                <a:spcPct val="90000"/>
              </a:lnSpc>
            </a:pPr>
            <a:r>
              <a:rPr lang="en-AU" dirty="0"/>
              <a:t>Good spellers take risks and attempt new words.</a:t>
            </a:r>
          </a:p>
          <a:p>
            <a:pPr>
              <a:lnSpc>
                <a:spcPct val="90000"/>
              </a:lnSpc>
            </a:pPr>
            <a:r>
              <a:rPr lang="en-AU" dirty="0"/>
              <a:t>Good spellers use different strategies to try </a:t>
            </a:r>
            <a:r>
              <a:rPr lang="en-AU" dirty="0" smtClean="0"/>
              <a:t>words as they are writing.</a:t>
            </a:r>
            <a:endParaRPr lang="en-AU" dirty="0"/>
          </a:p>
          <a:p>
            <a:pPr>
              <a:lnSpc>
                <a:spcPct val="90000"/>
              </a:lnSpc>
            </a:pPr>
            <a:r>
              <a:rPr lang="en-AU" dirty="0"/>
              <a:t>Good spellers use resources like dictionaries and word lists.</a:t>
            </a:r>
          </a:p>
          <a:p>
            <a:pPr>
              <a:lnSpc>
                <a:spcPct val="90000"/>
              </a:lnSpc>
            </a:pPr>
            <a:r>
              <a:rPr lang="en-AU" dirty="0"/>
              <a:t>Good spellers are interested in words.</a:t>
            </a:r>
          </a:p>
          <a:p>
            <a:pPr>
              <a:lnSpc>
                <a:spcPct val="90000"/>
              </a:lnSpc>
            </a:pPr>
            <a:r>
              <a:rPr lang="en-AU" dirty="0"/>
              <a:t>Good spellers are aware that their writing needs to be easily read by others.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00034" y="2000240"/>
            <a:ext cx="7239000" cy="1143000"/>
          </a:xfrm>
        </p:spPr>
        <p:txBody>
          <a:bodyPr>
            <a:normAutofit fontScale="90000"/>
          </a:bodyPr>
          <a:lstStyle/>
          <a:p>
            <a:r>
              <a:rPr lang="en-AU" sz="4000" u="sng" dirty="0" smtClean="0"/>
              <a:t>What </a:t>
            </a:r>
            <a:r>
              <a:rPr lang="en-AU" sz="4000" u="sng" dirty="0"/>
              <a:t>is a good speller? </a:t>
            </a:r>
            <a:r>
              <a:rPr lang="en-AU" sz="4000" dirty="0"/>
              <a:t/>
            </a:r>
            <a:br>
              <a:rPr lang="en-AU" sz="4000" dirty="0"/>
            </a:br>
            <a:r>
              <a:rPr lang="en-AU" sz="4000" dirty="0" smtClean="0"/>
              <a:t/>
            </a:r>
            <a:br>
              <a:rPr lang="en-AU" sz="4000" dirty="0" smtClean="0"/>
            </a:br>
            <a:r>
              <a:rPr lang="en-AU" sz="2400" i="1" dirty="0" smtClean="0">
                <a:solidFill>
                  <a:srgbClr val="FF0000"/>
                </a:solidFill>
              </a:rPr>
              <a:t>A </a:t>
            </a:r>
            <a:r>
              <a:rPr lang="en-AU" sz="2400" i="1" dirty="0">
                <a:solidFill>
                  <a:srgbClr val="FF0000"/>
                </a:solidFill>
              </a:rPr>
              <a:t>good speller is not necessarily someone who spells all words correctly.</a:t>
            </a:r>
          </a:p>
        </p:txBody>
      </p:sp>
      <p:sp>
        <p:nvSpPr>
          <p:cNvPr id="32771" name="Rectangle 3"/>
          <p:cNvSpPr>
            <a:spLocks noGrp="1" noChangeArrowheads="1"/>
          </p:cNvSpPr>
          <p:nvPr>
            <p:ph idx="1"/>
          </p:nvPr>
        </p:nvSpPr>
        <p:spPr>
          <a:xfrm>
            <a:off x="428596" y="3357562"/>
            <a:ext cx="7643866" cy="3500438"/>
          </a:xfrm>
        </p:spPr>
        <p:txBody>
          <a:bodyPr>
            <a:normAutofit/>
          </a:bodyPr>
          <a:lstStyle/>
          <a:p>
            <a:r>
              <a:rPr lang="en-AU" dirty="0"/>
              <a:t>Good spellers read often and enjoy reading.</a:t>
            </a:r>
          </a:p>
          <a:p>
            <a:r>
              <a:rPr lang="en-AU" dirty="0"/>
              <a:t>Good spellers use what they already know about words to figure out new words.</a:t>
            </a:r>
          </a:p>
          <a:p>
            <a:r>
              <a:rPr lang="en-AU" dirty="0"/>
              <a:t>Good spellers assume responsibility for proofreading and editing.</a:t>
            </a:r>
          </a:p>
          <a:p>
            <a:r>
              <a:rPr lang="en-AU" dirty="0"/>
              <a:t>Good spellers integrate sound, visual and meaning knowledge.</a:t>
            </a:r>
          </a:p>
          <a:p>
            <a:endParaRPr lang="en-AU"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Spelling beliefs</a:t>
            </a:r>
            <a:endParaRPr lang="en-AU" dirty="0"/>
          </a:p>
        </p:txBody>
      </p:sp>
      <p:sp>
        <p:nvSpPr>
          <p:cNvPr id="3" name="Content Placeholder 2"/>
          <p:cNvSpPr>
            <a:spLocks noGrp="1"/>
          </p:cNvSpPr>
          <p:nvPr>
            <p:ph idx="1"/>
          </p:nvPr>
        </p:nvSpPr>
        <p:spPr/>
        <p:txBody>
          <a:bodyPr/>
          <a:lstStyle/>
          <a:p>
            <a:r>
              <a:rPr lang="en-AU" dirty="0" smtClean="0"/>
              <a:t>Revise</a:t>
            </a:r>
          </a:p>
          <a:p>
            <a:r>
              <a:rPr lang="en-AU" dirty="0" smtClean="0"/>
              <a:t>1 – 2 – 4</a:t>
            </a:r>
          </a:p>
          <a:p>
            <a:r>
              <a:rPr lang="en-AU" dirty="0" smtClean="0"/>
              <a:t>Turn and talk…what are the implications for our teaching?</a:t>
            </a:r>
          </a:p>
          <a:p>
            <a:r>
              <a:rPr lang="en-AU" dirty="0" smtClean="0"/>
              <a:t>Share </a:t>
            </a:r>
            <a:endParaRPr lang="en-AU"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6908"/>
          </a:xfrm>
        </p:spPr>
        <p:txBody>
          <a:bodyPr/>
          <a:lstStyle/>
          <a:p>
            <a:r>
              <a:rPr lang="en-AU" u="sng" dirty="0" smtClean="0"/>
              <a:t>Writing samples</a:t>
            </a:r>
            <a:endParaRPr lang="en-AU" u="sng" dirty="0"/>
          </a:p>
        </p:txBody>
      </p:sp>
      <p:sp>
        <p:nvSpPr>
          <p:cNvPr id="5" name="Content Placeholder 4"/>
          <p:cNvSpPr>
            <a:spLocks noGrp="1"/>
          </p:cNvSpPr>
          <p:nvPr>
            <p:ph sz="half" idx="1"/>
          </p:nvPr>
        </p:nvSpPr>
        <p:spPr>
          <a:xfrm>
            <a:off x="142844" y="1571612"/>
            <a:ext cx="4038600" cy="4525963"/>
          </a:xfrm>
          <a:ln>
            <a:solidFill>
              <a:schemeClr val="tx1"/>
            </a:solidFill>
          </a:ln>
        </p:spPr>
        <p:txBody>
          <a:bodyPr>
            <a:normAutofit fontScale="92500" lnSpcReduction="20000"/>
          </a:bodyPr>
          <a:lstStyle/>
          <a:p>
            <a:pPr>
              <a:buNone/>
            </a:pPr>
            <a:r>
              <a:rPr lang="en-AU" dirty="0" smtClean="0"/>
              <a:t>	One day I went to </a:t>
            </a:r>
            <a:r>
              <a:rPr lang="en-AU" dirty="0" err="1" smtClean="0"/>
              <a:t>daycuer</a:t>
            </a:r>
            <a:r>
              <a:rPr lang="en-AU" dirty="0" smtClean="0"/>
              <a:t> and I </a:t>
            </a:r>
            <a:r>
              <a:rPr lang="en-AU" dirty="0" err="1" smtClean="0"/>
              <a:t>brot</a:t>
            </a:r>
            <a:r>
              <a:rPr lang="en-AU" dirty="0" smtClean="0"/>
              <a:t> two </a:t>
            </a:r>
            <a:r>
              <a:rPr lang="en-AU" dirty="0" err="1" smtClean="0"/>
              <a:t>benebabs</a:t>
            </a:r>
            <a:r>
              <a:rPr lang="en-AU" dirty="0" smtClean="0"/>
              <a:t>.</a:t>
            </a:r>
          </a:p>
          <a:p>
            <a:pPr>
              <a:buNone/>
            </a:pPr>
            <a:r>
              <a:rPr lang="en-AU" dirty="0" smtClean="0"/>
              <a:t>	One was a </a:t>
            </a:r>
            <a:r>
              <a:rPr lang="en-AU" dirty="0" err="1" smtClean="0"/>
              <a:t>rabit</a:t>
            </a:r>
            <a:r>
              <a:rPr lang="en-AU" dirty="0" smtClean="0"/>
              <a:t> and one was a </a:t>
            </a:r>
            <a:r>
              <a:rPr lang="en-AU" dirty="0" err="1" smtClean="0"/>
              <a:t>duk</a:t>
            </a:r>
            <a:r>
              <a:rPr lang="en-AU" dirty="0" smtClean="0"/>
              <a:t>.</a:t>
            </a:r>
          </a:p>
          <a:p>
            <a:pPr>
              <a:buNone/>
            </a:pPr>
            <a:r>
              <a:rPr lang="en-AU" dirty="0" smtClean="0"/>
              <a:t>	I </a:t>
            </a:r>
            <a:r>
              <a:rPr lang="en-AU" dirty="0" err="1" smtClean="0"/>
              <a:t>poot</a:t>
            </a:r>
            <a:r>
              <a:rPr lang="en-AU" dirty="0" smtClean="0"/>
              <a:t> them in my </a:t>
            </a:r>
            <a:r>
              <a:rPr lang="en-AU" dirty="0" err="1" smtClean="0"/>
              <a:t>bacpac</a:t>
            </a:r>
            <a:r>
              <a:rPr lang="en-AU" dirty="0" smtClean="0"/>
              <a:t> and then when I cam </a:t>
            </a:r>
            <a:r>
              <a:rPr lang="en-AU" dirty="0" err="1" smtClean="0"/>
              <a:t>bac</a:t>
            </a:r>
            <a:r>
              <a:rPr lang="en-AU" dirty="0" smtClean="0"/>
              <a:t> to my </a:t>
            </a:r>
            <a:r>
              <a:rPr lang="en-AU" dirty="0" err="1" smtClean="0"/>
              <a:t>bacpac</a:t>
            </a:r>
            <a:r>
              <a:rPr lang="en-AU" dirty="0" smtClean="0"/>
              <a:t> they </a:t>
            </a:r>
            <a:r>
              <a:rPr lang="en-AU" dirty="0" err="1" smtClean="0"/>
              <a:t>wer</a:t>
            </a:r>
            <a:r>
              <a:rPr lang="en-AU" dirty="0" smtClean="0"/>
              <a:t> </a:t>
            </a:r>
            <a:r>
              <a:rPr lang="en-AU" dirty="0" err="1" smtClean="0"/>
              <a:t>gon</a:t>
            </a:r>
            <a:r>
              <a:rPr lang="en-AU" dirty="0" smtClean="0"/>
              <a:t>.</a:t>
            </a:r>
          </a:p>
          <a:p>
            <a:pPr>
              <a:buNone/>
            </a:pPr>
            <a:r>
              <a:rPr lang="en-AU" dirty="0" smtClean="0"/>
              <a:t>	I </a:t>
            </a:r>
            <a:r>
              <a:rPr lang="en-AU" dirty="0" err="1" smtClean="0"/>
              <a:t>lookt</a:t>
            </a:r>
            <a:r>
              <a:rPr lang="en-AU" dirty="0" smtClean="0"/>
              <a:t> </a:t>
            </a:r>
            <a:r>
              <a:rPr lang="en-AU" dirty="0" err="1" smtClean="0"/>
              <a:t>evrewer</a:t>
            </a:r>
            <a:r>
              <a:rPr lang="en-AU" dirty="0" smtClean="0"/>
              <a:t>.</a:t>
            </a:r>
          </a:p>
          <a:p>
            <a:pPr>
              <a:buNone/>
            </a:pPr>
            <a:r>
              <a:rPr lang="en-AU" dirty="0" smtClean="0"/>
              <a:t>	The </a:t>
            </a:r>
            <a:r>
              <a:rPr lang="en-AU" dirty="0" err="1" smtClean="0"/>
              <a:t>techer</a:t>
            </a:r>
            <a:r>
              <a:rPr lang="en-AU" dirty="0" smtClean="0"/>
              <a:t> </a:t>
            </a:r>
            <a:r>
              <a:rPr lang="en-AU" dirty="0" err="1" smtClean="0"/>
              <a:t>poot</a:t>
            </a:r>
            <a:r>
              <a:rPr lang="en-AU" dirty="0" smtClean="0"/>
              <a:t> up a sin a bat my </a:t>
            </a:r>
            <a:r>
              <a:rPr lang="en-AU" dirty="0" err="1" smtClean="0"/>
              <a:t>benebabs</a:t>
            </a:r>
            <a:r>
              <a:rPr lang="en-AU" dirty="0" smtClean="0"/>
              <a:t>. </a:t>
            </a:r>
            <a:r>
              <a:rPr lang="en-AU" dirty="0" err="1" smtClean="0"/>
              <a:t>Thay</a:t>
            </a:r>
            <a:r>
              <a:rPr lang="en-AU" dirty="0" smtClean="0"/>
              <a:t> </a:t>
            </a:r>
            <a:r>
              <a:rPr lang="en-AU" dirty="0" err="1" smtClean="0"/>
              <a:t>wer</a:t>
            </a:r>
            <a:r>
              <a:rPr lang="en-AU" dirty="0" smtClean="0"/>
              <a:t> </a:t>
            </a:r>
            <a:r>
              <a:rPr lang="en-AU" dirty="0" err="1" smtClean="0"/>
              <a:t>mising</a:t>
            </a:r>
            <a:r>
              <a:rPr lang="en-AU" dirty="0" smtClean="0"/>
              <a:t>.</a:t>
            </a:r>
            <a:endParaRPr lang="en-AU" dirty="0"/>
          </a:p>
        </p:txBody>
      </p:sp>
      <p:sp>
        <p:nvSpPr>
          <p:cNvPr id="6" name="Content Placeholder 5"/>
          <p:cNvSpPr>
            <a:spLocks noGrp="1"/>
          </p:cNvSpPr>
          <p:nvPr>
            <p:ph sz="half" idx="2"/>
          </p:nvPr>
        </p:nvSpPr>
        <p:spPr>
          <a:xfrm>
            <a:off x="4429124" y="1643050"/>
            <a:ext cx="3714776" cy="4525963"/>
          </a:xfrm>
          <a:ln>
            <a:solidFill>
              <a:schemeClr val="tx1"/>
            </a:solidFill>
          </a:ln>
        </p:spPr>
        <p:txBody>
          <a:bodyPr>
            <a:normAutofit fontScale="92500" lnSpcReduction="20000"/>
          </a:bodyPr>
          <a:lstStyle/>
          <a:p>
            <a:pPr>
              <a:buNone/>
            </a:pPr>
            <a:r>
              <a:rPr lang="en-AU" dirty="0" smtClean="0"/>
              <a:t>I had a cat. </a:t>
            </a:r>
          </a:p>
          <a:p>
            <a:pPr>
              <a:buNone/>
            </a:pPr>
            <a:r>
              <a:rPr lang="en-AU" dirty="0" smtClean="0"/>
              <a:t>I like my cat. </a:t>
            </a:r>
          </a:p>
          <a:p>
            <a:pPr>
              <a:buNone/>
            </a:pPr>
            <a:r>
              <a:rPr lang="en-AU" dirty="0" smtClean="0"/>
              <a:t>My cat is fat. </a:t>
            </a:r>
          </a:p>
          <a:p>
            <a:pPr>
              <a:buNone/>
            </a:pPr>
            <a:r>
              <a:rPr lang="en-AU" dirty="0" smtClean="0"/>
              <a:t>My cat is good.</a:t>
            </a:r>
            <a:endParaRPr lang="en-AU" dirty="0"/>
          </a:p>
        </p:txBody>
      </p:sp>
      <p:sp>
        <p:nvSpPr>
          <p:cNvPr id="7" name="Rectangle 6"/>
          <p:cNvSpPr/>
          <p:nvPr/>
        </p:nvSpPr>
        <p:spPr>
          <a:xfrm>
            <a:off x="4143373" y="3929066"/>
            <a:ext cx="4000528"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A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Who would you</a:t>
            </a:r>
          </a:p>
          <a:p>
            <a:pPr algn="ctr"/>
            <a:r>
              <a:rPr lang="en-A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rather teach?</a:t>
            </a:r>
            <a:endParaRPr lang="en-A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4572008"/>
            <a:ext cx="8229600" cy="1143000"/>
          </a:xfrm>
        </p:spPr>
        <p:txBody>
          <a:bodyPr>
            <a:noAutofit/>
          </a:bodyPr>
          <a:lstStyle/>
          <a:p>
            <a:r>
              <a:rPr lang="en-AU" sz="4800" dirty="0" smtClean="0"/>
              <a:t/>
            </a:r>
            <a:br>
              <a:rPr lang="en-AU" sz="4800" dirty="0" smtClean="0"/>
            </a:br>
            <a:r>
              <a:rPr lang="en-AU" sz="4800" dirty="0" smtClean="0"/>
              <a:t/>
            </a:r>
            <a:br>
              <a:rPr lang="en-AU" sz="4800" dirty="0" smtClean="0"/>
            </a:br>
            <a:r>
              <a:rPr lang="en-AU" sz="4800" dirty="0" smtClean="0"/>
              <a:t/>
            </a:r>
            <a:br>
              <a:rPr lang="en-AU" sz="4800" dirty="0" smtClean="0"/>
            </a:br>
            <a:r>
              <a:rPr lang="en-AU" sz="4400" dirty="0" smtClean="0"/>
              <a:t>What is the difference between a ‘good’ speller and a ‘safe’ speller?</a:t>
            </a:r>
            <a:r>
              <a:rPr lang="en-AU" sz="4800" dirty="0" smtClean="0"/>
              <a:t/>
            </a:r>
            <a:br>
              <a:rPr lang="en-AU" sz="4800" dirty="0" smtClean="0"/>
            </a:br>
            <a:r>
              <a:rPr lang="en-AU" sz="4800" smtClean="0"/>
              <a:t/>
            </a:r>
            <a:br>
              <a:rPr lang="en-AU" sz="4800" smtClean="0"/>
            </a:br>
            <a:r>
              <a:rPr lang="en-AU" sz="4000" smtClean="0"/>
              <a:t>Turn and talk</a:t>
            </a:r>
            <a:r>
              <a:rPr lang="en-AU" sz="4000" dirty="0" smtClean="0"/>
              <a:t/>
            </a:r>
            <a:br>
              <a:rPr lang="en-AU" sz="4000" dirty="0" smtClean="0"/>
            </a:br>
            <a:endParaRPr lang="en-AU" sz="4800" dirty="0"/>
          </a:p>
        </p:txBody>
      </p:sp>
      <p:pic>
        <p:nvPicPr>
          <p:cNvPr id="5" name="Picture 2" descr="C:\Program Files\Microsoft Office\Media\CntCD1\Animated\j0283262.gif"/>
          <p:cNvPicPr>
            <a:picLocks noChangeAspect="1" noChangeArrowheads="1" noCrop="1"/>
          </p:cNvPicPr>
          <p:nvPr/>
        </p:nvPicPr>
        <p:blipFill>
          <a:blip r:embed="rId2"/>
          <a:srcRect/>
          <a:stretch>
            <a:fillRect/>
          </a:stretch>
        </p:blipFill>
        <p:spPr bwMode="auto">
          <a:xfrm>
            <a:off x="6643702" y="4071942"/>
            <a:ext cx="1219200" cy="1219200"/>
          </a:xfrm>
          <a:prstGeom prst="rect">
            <a:avLst/>
          </a:prstGeom>
          <a:noFill/>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511</TotalTime>
  <Words>746</Words>
  <Application>Microsoft Office PowerPoint</Application>
  <PresentationFormat>On-screen Show (4:3)</PresentationFormat>
  <Paragraphs>96</Paragraphs>
  <Slides>16</Slides>
  <Notes>4</Notes>
  <HiddenSlides>1</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Opulent</vt:lpstr>
      <vt:lpstr> Why teach spelling? </vt:lpstr>
      <vt:lpstr>Slide 2</vt:lpstr>
      <vt:lpstr>Walk and talk</vt:lpstr>
      <vt:lpstr>What is a ‘good’ speller?</vt:lpstr>
      <vt:lpstr>What is a good speller?   A good speller is not necessarily someone who spells all words correctly. </vt:lpstr>
      <vt:lpstr>What is a good speller?   A good speller is not necessarily someone who spells all words correctly.</vt:lpstr>
      <vt:lpstr>Spelling beliefs</vt:lpstr>
      <vt:lpstr>Writing samples</vt:lpstr>
      <vt:lpstr>   What is the difference between a ‘good’ speller and a ‘safe’ speller?  Turn and talk </vt:lpstr>
      <vt:lpstr>Jasper year 3 working on words  Ella  year 5 working on words</vt:lpstr>
      <vt:lpstr>Slide 11</vt:lpstr>
      <vt:lpstr>   What is the difference between a ‘good’ speller and a ‘safe’ speller?  Turn and talk </vt:lpstr>
      <vt:lpstr>Slide 13</vt:lpstr>
      <vt:lpstr>Supportive conditions for writing…</vt:lpstr>
      <vt:lpstr>Research tells us…</vt:lpstr>
      <vt:lpstr>What does this look like in reality? How does it work??    Take home question:  </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Independent Writing</dc:title>
  <dc:creator>08110039</dc:creator>
  <cp:lastModifiedBy>01875243</cp:lastModifiedBy>
  <cp:revision>52</cp:revision>
  <dcterms:created xsi:type="dcterms:W3CDTF">2009-09-07T23:36:55Z</dcterms:created>
  <dcterms:modified xsi:type="dcterms:W3CDTF">2009-10-13T04:30:39Z</dcterms:modified>
</cp:coreProperties>
</file>